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36" r:id="rId2"/>
    <p:sldId id="257" r:id="rId3"/>
    <p:sldId id="353" r:id="rId4"/>
    <p:sldId id="346" r:id="rId5"/>
    <p:sldId id="274" r:id="rId6"/>
    <p:sldId id="348" r:id="rId7"/>
    <p:sldId id="350" r:id="rId8"/>
    <p:sldId id="351" r:id="rId9"/>
    <p:sldId id="349" r:id="rId10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77"/>
    <p:restoredTop sz="96405"/>
  </p:normalViewPr>
  <p:slideViewPr>
    <p:cSldViewPr snapToGrid="0">
      <p:cViewPr varScale="1">
        <p:scale>
          <a:sx n="188" d="100"/>
          <a:sy n="188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569E-B352-5F4B-81DE-4B7ACABEE61B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3BE60-634E-6B4C-8DF0-357D1D1871C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6018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7CFA-365E-242D-1D38-DF53755F1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6ADDC-8FAE-1AE2-A2F1-4CD28B7FE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E55F1-AA0D-20F4-ECD1-C852641A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04674-A68F-31DF-C9D8-64FFCF31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F86A-4210-7176-46B1-C9FE3396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6570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FB29-3998-9533-143F-6F5AC268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845CB-7276-B36C-0DE6-0390D504A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DDD14-2520-4612-E8C9-A245370D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2CEBF-7228-B398-0641-D5E34728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681F-4881-A07C-D0D1-204AF781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09237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9169C-E77E-5C66-C8C9-E50BA79FD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DBB85-8F81-3280-3A93-6C8273845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FFB61-8FE6-FC5C-43F5-2EADED1C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22228-0434-F805-5188-2E9D147B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EAA8-44FD-428E-4B03-19413068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8508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AFBA-02A7-1DAD-7250-C3943F60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BF9C-F09C-3CE4-D79D-BF671E932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33C1A-7644-3C99-1219-FD357A0F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DC4DC-8113-E4E8-C51E-0FC4215E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830F8-4F9A-8CBA-E1A8-5634309B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1465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AAAC-B0FE-46E0-CB80-A3F1BC77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226D0-7B47-E132-736F-E6964277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D1D11-185B-2DF6-6E29-F86796CB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658C-8335-EA8B-9581-F4502FB4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97F06-3E30-A9CD-0C16-96B356BB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2731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5B2C-0E40-F549-D625-1124F5B7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645EC-A762-A669-2007-2219DA8BD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BC7FC-EF0E-3959-6834-9620DCDC0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338C6-423A-53DB-38AF-FF06A18F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1E7A7-D0D2-7951-85AA-E01150C0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3A5A3-86BC-EDE2-F7A5-B71D7C6E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7968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2495-79CB-B4CA-4EFC-E8A48AFE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00A44-B2AE-B2BC-0633-8D2986A51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A95FF-BD4B-81BB-EA34-9C45B2D03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21E80-BB76-7D17-9C5E-D6028B893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EFB02-828F-2133-910B-2BAA9C1FC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6182E-6FCE-3FDF-440F-C611E352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603A9-BFA5-2D71-D399-141D25F0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BF226-2624-B231-1367-448B1433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0467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995D-ABAC-C7A2-882A-46F5867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803D3-1DBB-DD3B-90E6-8FE10E90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32C6A-DDA3-FA51-B430-1FF18D84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78D1D-B4DC-6CE5-8F02-143B2AE5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5242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576D2E-E075-9266-5978-EF67CDDFA3B1}"/>
              </a:ext>
            </a:extLst>
          </p:cNvPr>
          <p:cNvSpPr/>
          <p:nvPr userDrawn="1"/>
        </p:nvSpPr>
        <p:spPr>
          <a:xfrm>
            <a:off x="1" y="5216"/>
            <a:ext cx="12191999" cy="862642"/>
          </a:xfrm>
          <a:prstGeom prst="rect">
            <a:avLst/>
          </a:prstGeom>
          <a:solidFill>
            <a:srgbClr val="F6F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69BC0-781B-7DE2-9156-E76092AA1DFD}"/>
              </a:ext>
            </a:extLst>
          </p:cNvPr>
          <p:cNvGrpSpPr/>
          <p:nvPr userDrawn="1"/>
        </p:nvGrpSpPr>
        <p:grpSpPr>
          <a:xfrm>
            <a:off x="0" y="-14068"/>
            <a:ext cx="12192000" cy="880455"/>
            <a:chOff x="0" y="0"/>
            <a:chExt cx="12192000" cy="8804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6E1EA7-3C75-4033-753E-2ED58B451698}"/>
                </a:ext>
              </a:extLst>
            </p:cNvPr>
            <p:cNvSpPr/>
            <p:nvPr/>
          </p:nvSpPr>
          <p:spPr>
            <a:xfrm>
              <a:off x="2240484" y="12790"/>
              <a:ext cx="9951515" cy="86264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  <a:alpha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90ADD8-FE0B-9695-6A7A-315BB2175516}"/>
                </a:ext>
              </a:extLst>
            </p:cNvPr>
            <p:cNvGrpSpPr/>
            <p:nvPr/>
          </p:nvGrpSpPr>
          <p:grpSpPr>
            <a:xfrm>
              <a:off x="0" y="0"/>
              <a:ext cx="12192000" cy="880455"/>
              <a:chOff x="0" y="-2521"/>
              <a:chExt cx="12192000" cy="88045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41CC268-FDE9-0380-9F68-027E33B03A7C}"/>
                  </a:ext>
                </a:extLst>
              </p:cNvPr>
              <p:cNvGrpSpPr/>
              <p:nvPr/>
            </p:nvGrpSpPr>
            <p:grpSpPr>
              <a:xfrm>
                <a:off x="0" y="11547"/>
                <a:ext cx="1416405" cy="866387"/>
                <a:chOff x="0" y="17941"/>
                <a:chExt cx="1416405" cy="86638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3FC03E3-9660-ACBB-07CB-65A7F1DDE02E}"/>
                    </a:ext>
                  </a:extLst>
                </p:cNvPr>
                <p:cNvSpPr/>
                <p:nvPr/>
              </p:nvSpPr>
              <p:spPr>
                <a:xfrm>
                  <a:off x="0" y="17941"/>
                  <a:ext cx="1416405" cy="866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 descr="ecgs_logo.pdf">
                  <a:extLst>
                    <a:ext uri="{FF2B5EF4-FFF2-40B4-BE49-F238E27FC236}">
                      <a16:creationId xmlns:a16="http://schemas.microsoft.com/office/drawing/2014/main" id="{9C511B77-9A42-2761-1916-CFD003E0E0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14" y="92312"/>
                  <a:ext cx="750252" cy="75479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242894-5749-D2DF-3B4C-15995BA65E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40716" y="69163"/>
                  <a:ext cx="359052" cy="794367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2AF70F4-D24B-5E6A-324D-7D0D61C68FF6}"/>
                  </a:ext>
                </a:extLst>
              </p:cNvPr>
              <p:cNvGrpSpPr/>
              <p:nvPr/>
            </p:nvGrpSpPr>
            <p:grpSpPr>
              <a:xfrm>
                <a:off x="10775595" y="-2521"/>
                <a:ext cx="1416405" cy="875432"/>
                <a:chOff x="10775595" y="-2521"/>
                <a:chExt cx="1416405" cy="875432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7C0A45D-174A-4BE8-4B55-EC054E3AE223}"/>
                    </a:ext>
                  </a:extLst>
                </p:cNvPr>
                <p:cNvSpPr/>
                <p:nvPr/>
              </p:nvSpPr>
              <p:spPr>
                <a:xfrm>
                  <a:off x="10775595" y="-2521"/>
                  <a:ext cx="1416405" cy="8754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2" descr="Image result for centre spatial de liège">
                  <a:extLst>
                    <a:ext uri="{FF2B5EF4-FFF2-40B4-BE49-F238E27FC236}">
                      <a16:creationId xmlns:a16="http://schemas.microsoft.com/office/drawing/2014/main" id="{A857359E-F7F2-8E25-5045-1D8FF8548E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8898" y="116413"/>
                  <a:ext cx="431314" cy="242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0859588F-9AB5-9F51-9CF8-148F260348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0951179" y="436293"/>
                  <a:ext cx="1174675" cy="301980"/>
                </a:xfrm>
                <a:prstGeom prst="rect">
                  <a:avLst/>
                </a:prstGeom>
                <a:solidFill>
                  <a:schemeClr val="bg1">
                    <a:alpha val="32000"/>
                  </a:schemeClr>
                </a:solidFill>
                <a:ln>
                  <a:noFill/>
                </a:ln>
                <a:effectLst/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FCE4312-E5AE-50AC-D1B1-BD6323C101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48278" y="57180"/>
                  <a:ext cx="850620" cy="3611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1CAECE-A89D-BC57-B5F0-6B6FB2AC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432" y="212798"/>
              <a:ext cx="765810" cy="47561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1F423-65FC-7F71-DA50-B3659752E544}"/>
              </a:ext>
            </a:extLst>
          </p:cNvPr>
          <p:cNvSpPr/>
          <p:nvPr userDrawn="1"/>
        </p:nvSpPr>
        <p:spPr>
          <a:xfrm>
            <a:off x="0" y="6397767"/>
            <a:ext cx="12192000" cy="45181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102156-612D-9624-335C-30FAEEAEF06B}"/>
              </a:ext>
            </a:extLst>
          </p:cNvPr>
          <p:cNvSpPr/>
          <p:nvPr userDrawn="1"/>
        </p:nvSpPr>
        <p:spPr>
          <a:xfrm>
            <a:off x="144164" y="6497543"/>
            <a:ext cx="3049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To crunch the SAR and </a:t>
            </a:r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InSAR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 mass processing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1A572-C265-BF34-EB4E-7695EBF84438}"/>
              </a:ext>
            </a:extLst>
          </p:cNvPr>
          <p:cNvSpPr/>
          <p:nvPr userDrawn="1"/>
        </p:nvSpPr>
        <p:spPr>
          <a:xfrm>
            <a:off x="10989110" y="6462067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ndo@ecgs.lu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9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1CD-3C55-4A5A-1E28-749865F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63DA6-7E56-D32B-C7FE-BF71B6DA0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606A1-BC1A-2B40-02CC-84433204B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8AE72-850C-D1FF-9136-BAF909BD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958D5-6270-55D6-4BD2-DE7353A5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AC58F-4A22-CB38-9405-B33FC757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99493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C8C2-0D07-DC4B-6FC0-128F3FAA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18344-3971-FDE9-9FBD-4B06FB8D1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854B2-0CD4-2B1D-064B-6400F233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27B4-9931-6B6A-A3AA-6670E98A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D77FF-2A09-EBDD-D5CC-C8E0EC05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59C91-BE74-BC9C-12A7-36655D01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2605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E9166-D0DF-D19F-8354-03C10122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0FE3F-6AD7-986E-9524-D3B51B340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8E80F-4052-D5D1-D479-BF3A4FB7C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C3E4-5F25-1997-82F7-5FCEDC0CB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2DC9-9DCC-9936-07C0-E2D7826CC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78274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917566" y="1702203"/>
            <a:ext cx="9610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 err="1">
                <a:solidFill>
                  <a:srgbClr val="FF0000"/>
                </a:solidFill>
              </a:rPr>
              <a:t>AMSTer</a:t>
            </a:r>
            <a:r>
              <a:rPr lang="en-GB" sz="3200" b="1" dirty="0"/>
              <a:t> : 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SAR &amp; </a:t>
            </a:r>
            <a:r>
              <a:rPr lang="en-GB" sz="3200" b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InSAR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utomated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ass processing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oftware for Multidimensional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ime s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ies</a:t>
            </a:r>
          </a:p>
          <a:p>
            <a:pPr algn="ctr"/>
            <a:endParaRPr lang="en-LU" sz="32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19EFB-FB67-B88C-8E5B-FFFF5BFA1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A90A08-900C-90CB-074A-936C7F7F2F14}"/>
              </a:ext>
            </a:extLst>
          </p:cNvPr>
          <p:cNvSpPr txBox="1"/>
          <p:nvPr/>
        </p:nvSpPr>
        <p:spPr>
          <a:xfrm>
            <a:off x="1732251" y="3174624"/>
            <a:ext cx="7981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Nicolas d’Oreye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1,2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Dominique Derauw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3,4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Sergey Samsonov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</a:p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Delphine Smittarello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Maxime Jaspard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Gilles Celli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988198-8069-BCA0-32F5-D8017AAF4841}"/>
              </a:ext>
            </a:extLst>
          </p:cNvPr>
          <p:cNvSpPr txBox="1"/>
          <p:nvPr/>
        </p:nvSpPr>
        <p:spPr>
          <a:xfrm>
            <a:off x="5041701" y="4009759"/>
            <a:ext cx="20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0070C0"/>
                </a:solidFill>
              </a:rPr>
              <a:t>ndo@ecgs.lu</a:t>
            </a:r>
            <a:endParaRPr lang="en-GB" dirty="0">
              <a:solidFill>
                <a:srgbClr val="0070C0"/>
              </a:solidFill>
            </a:endParaRPr>
          </a:p>
          <a:p>
            <a:pPr algn="ctr"/>
            <a:r>
              <a:rPr lang="en-GB" dirty="0" err="1">
                <a:solidFill>
                  <a:srgbClr val="0070C0"/>
                </a:solidFill>
              </a:rPr>
              <a:t>amster@ecgs.lu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84EA3D16-C0F5-3232-8933-CAC34B1B4675}"/>
              </a:ext>
            </a:extLst>
          </p:cNvPr>
          <p:cNvSpPr txBox="1"/>
          <p:nvPr/>
        </p:nvSpPr>
        <p:spPr>
          <a:xfrm>
            <a:off x="2569232" y="5055978"/>
            <a:ext cx="9294018" cy="102879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1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European Centre </a:t>
            </a:r>
            <a:r>
              <a:rPr lang="en-US" sz="1200" i="1" dirty="0">
                <a:effectLst/>
                <a:ea typeface="Times New Roman" panose="02020603050405020304" pitchFamily="18" charset="0"/>
              </a:rPr>
              <a:t>for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 Geodynamics and Seismology (ECGS),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2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National Museum of Natural History (NMNH),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3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Centre Spatial de Liège (CSL), Avenue du Pré Aily, B-4031 Angleur, Belgium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4 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SAREOS, 1 Rue des Violettes, 4557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Fraiture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,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Belgium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 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algn="ctr">
              <a:tabLst>
                <a:tab pos="90170" algn="l"/>
              </a:tabLst>
            </a:pPr>
            <a:r>
              <a:rPr lang="en-US" sz="1200" dirty="0">
                <a:effectLst/>
                <a:ea typeface="Times New Roman" panose="02020603050405020304" pitchFamily="18" charset="0"/>
              </a:rPr>
              <a:t>5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Canada Centre for Mapping and Earth Observation, Natural Resources Canada (NRCAN), 560 Rochester Street, Ottawa, ON K1A 0E4, Canada</a:t>
            </a:r>
            <a:endParaRPr lang="en-LU" sz="12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2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4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Summer School in </a:t>
            </a:r>
            <a:r>
              <a:rPr lang="en-GB" sz="2400" b="1" i="0" u="none" strike="noStrike" err="1">
                <a:solidFill>
                  <a:schemeClr val="bg1"/>
                </a:solidFill>
                <a:effectLst/>
                <a:latin typeface="Helvetica" pitchFamily="2" charset="0"/>
              </a:rPr>
              <a:t>InSAR</a:t>
            </a:r>
            <a:r>
              <a:rPr lang="en-GB" sz="24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, time series processing and deformation modelling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5BE3B-A14B-E818-44E2-CE9A986831EC}"/>
              </a:ext>
            </a:extLst>
          </p:cNvPr>
          <p:cNvSpPr txBox="1"/>
          <p:nvPr/>
        </p:nvSpPr>
        <p:spPr>
          <a:xfrm>
            <a:off x="4893388" y="5242489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70C0"/>
                </a:solidFill>
              </a:rPr>
              <a:t>Nicolas d’Oreye </a:t>
            </a:r>
            <a:endParaRPr lang="en-LU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917566" y="1770464"/>
            <a:ext cx="103401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/>
              <a:t>Exercises with your own data</a:t>
            </a:r>
            <a:br>
              <a:rPr lang="en-GB" sz="3600" b="1" dirty="0"/>
            </a:br>
            <a:br>
              <a:rPr lang="en-GB" sz="3600" b="1" dirty="0"/>
            </a:br>
            <a:r>
              <a:rPr lang="en-GB" sz="3600" b="1" dirty="0"/>
              <a:t>or </a:t>
            </a:r>
          </a:p>
          <a:p>
            <a:pPr algn="ctr"/>
            <a:endParaRPr lang="en-GB" sz="3600" b="1" dirty="0"/>
          </a:p>
          <a:p>
            <a:pPr algn="ctr"/>
            <a:r>
              <a:rPr lang="en-GB" sz="3600" b="1" dirty="0"/>
              <a:t>Coherence threshold, phase closure…</a:t>
            </a:r>
            <a:endParaRPr lang="en-GB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F203D-3476-6003-99DC-B1F981FA44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4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294989" y="1118980"/>
            <a:ext cx="700268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Get back to MSBAS results for Domuyo and Laguna del Maule region in </a:t>
            </a:r>
          </a:p>
          <a:p>
            <a:r>
              <a:rPr lang="en-GB" dirty="0">
                <a:solidFill>
                  <a:srgbClr val="00B050"/>
                </a:solidFill>
              </a:rPr>
              <a:t>…/3602/MSBAS/_Argentina_S1_20m_450days_NoOptim</a:t>
            </a:r>
            <a:r>
              <a:rPr lang="nl-BE" b="1" dirty="0">
                <a:solidFill>
                  <a:srgbClr val="00B050"/>
                </a:solidFill>
              </a:rPr>
              <a:t> </a:t>
            </a:r>
            <a:endParaRPr lang="nl-BE" sz="1600" b="1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L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01A98-DDDB-EFF2-E85B-175D6B563998}"/>
              </a:ext>
            </a:extLst>
          </p:cNvPr>
          <p:cNvSpPr txBox="1"/>
          <p:nvPr/>
        </p:nvSpPr>
        <p:spPr>
          <a:xfrm>
            <a:off x="792959" y="2179590"/>
            <a:ext cx="139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Remember : </a:t>
            </a:r>
            <a:endParaRPr lang="en-L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C0212-4AB1-1427-F766-C3EF1E3B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96" y="2106493"/>
            <a:ext cx="3630074" cy="32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D5ADA-231E-2E4F-435D-B5F8197D6107}"/>
              </a:ext>
            </a:extLst>
          </p:cNvPr>
          <p:cNvSpPr txBox="1"/>
          <p:nvPr/>
        </p:nvSpPr>
        <p:spPr>
          <a:xfrm>
            <a:off x="3346625" y="5475174"/>
            <a:ext cx="151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EW linear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3E4AC9-BB33-D270-1BC2-514E0822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03" y="2106493"/>
            <a:ext cx="3630074" cy="324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CD0031-8701-DAEB-84B0-8790E331D9A9}"/>
              </a:ext>
            </a:extLst>
          </p:cNvPr>
          <p:cNvSpPr txBox="1"/>
          <p:nvPr/>
        </p:nvSpPr>
        <p:spPr>
          <a:xfrm>
            <a:off x="7329332" y="5475174"/>
            <a:ext cx="148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UD linear 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2B5FA8-EC9F-1AB8-CE3A-BCA442025E5C}"/>
              </a:ext>
            </a:extLst>
          </p:cNvPr>
          <p:cNvSpPr txBox="1"/>
          <p:nvPr/>
        </p:nvSpPr>
        <p:spPr>
          <a:xfrm>
            <a:off x="2255390" y="5864436"/>
            <a:ext cx="803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…/3602/MSBAS/_Argentina_S1_20m_450days_NoOptim/zz_</a:t>
            </a:r>
            <a:r>
              <a:rPr lang="en-GB" i="1" dirty="0">
                <a:solidFill>
                  <a:srgbClr val="00B050"/>
                </a:solidFill>
              </a:rPr>
              <a:t>Comp</a:t>
            </a:r>
            <a:r>
              <a:rPr lang="en-GB" dirty="0"/>
              <a:t>_2_0.04_NoCrop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423821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305299" y="1369883"/>
            <a:ext cx="303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GB" b="1" dirty="0">
                <a:sym typeface="Wingdings" pitchFamily="2" charset="2"/>
              </a:rPr>
              <a:t>   </a:t>
            </a:r>
            <a:r>
              <a:rPr lang="en-GB" b="1" dirty="0"/>
              <a:t>Coherence threshold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817B5A-FEEC-732B-2120-C650130F3524}"/>
              </a:ext>
            </a:extLst>
          </p:cNvPr>
          <p:cNvGrpSpPr>
            <a:grpSpLocks noChangeAspect="1"/>
          </p:cNvGrpSpPr>
          <p:nvPr/>
        </p:nvGrpSpPr>
        <p:grpSpPr>
          <a:xfrm>
            <a:off x="6832936" y="1478958"/>
            <a:ext cx="5143964" cy="3602701"/>
            <a:chOff x="7620796" y="1807883"/>
            <a:chExt cx="4177091" cy="29255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3D84DD-865E-9F3B-ABAC-0E7CFDE7E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796" y="1807883"/>
              <a:ext cx="4177091" cy="2925528"/>
            </a:xfrm>
            <a:prstGeom prst="rect">
              <a:avLst/>
            </a:prstGeom>
          </p:spPr>
        </p:pic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C22CE41C-355C-A695-38B6-9B83FB629F7D}"/>
                </a:ext>
              </a:extLst>
            </p:cNvPr>
            <p:cNvSpPr/>
            <p:nvPr/>
          </p:nvSpPr>
          <p:spPr>
            <a:xfrm>
              <a:off x="8282908" y="2213825"/>
              <a:ext cx="227510" cy="198794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B51C228-4E23-7BB4-EF49-D7A47C725470}"/>
                </a:ext>
              </a:extLst>
            </p:cNvPr>
            <p:cNvGrpSpPr/>
            <p:nvPr/>
          </p:nvGrpSpPr>
          <p:grpSpPr>
            <a:xfrm>
              <a:off x="8595886" y="2349351"/>
              <a:ext cx="259215" cy="211725"/>
              <a:chOff x="1796248" y="5173953"/>
              <a:chExt cx="590265" cy="423451"/>
            </a:xfrm>
          </p:grpSpPr>
          <p:sp>
            <p:nvSpPr>
              <p:cNvPr id="36" name="Triangle 35">
                <a:extLst>
                  <a:ext uri="{FF2B5EF4-FFF2-40B4-BE49-F238E27FC236}">
                    <a16:creationId xmlns:a16="http://schemas.microsoft.com/office/drawing/2014/main" id="{A748DEFB-1192-B40F-1632-697D30EA3CC2}"/>
                  </a:ext>
                </a:extLst>
              </p:cNvPr>
              <p:cNvSpPr/>
              <p:nvPr/>
            </p:nvSpPr>
            <p:spPr>
              <a:xfrm>
                <a:off x="1796248" y="5199815"/>
                <a:ext cx="590265" cy="397589"/>
              </a:xfrm>
              <a:prstGeom prst="triangl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812CAFA9-4B1B-A81D-263A-C7FAF5D30738}"/>
                  </a:ext>
                </a:extLst>
              </p:cNvPr>
              <p:cNvSpPr/>
              <p:nvPr/>
            </p:nvSpPr>
            <p:spPr>
              <a:xfrm>
                <a:off x="1925075" y="5173953"/>
                <a:ext cx="307625" cy="286398"/>
              </a:xfrm>
              <a:custGeom>
                <a:avLst/>
                <a:gdLst>
                  <a:gd name="connsiteX0" fmla="*/ 238673 w 493129"/>
                  <a:gd name="connsiteY0" fmla="*/ 23854 h 341906"/>
                  <a:gd name="connsiteX1" fmla="*/ 183014 w 493129"/>
                  <a:gd name="connsiteY1" fmla="*/ 71561 h 341906"/>
                  <a:gd name="connsiteX2" fmla="*/ 111452 w 493129"/>
                  <a:gd name="connsiteY2" fmla="*/ 119269 h 341906"/>
                  <a:gd name="connsiteX3" fmla="*/ 87598 w 493129"/>
                  <a:gd name="connsiteY3" fmla="*/ 135172 h 341906"/>
                  <a:gd name="connsiteX4" fmla="*/ 47842 w 493129"/>
                  <a:gd name="connsiteY4" fmla="*/ 182880 h 341906"/>
                  <a:gd name="connsiteX5" fmla="*/ 8085 w 493129"/>
                  <a:gd name="connsiteY5" fmla="*/ 230588 h 341906"/>
                  <a:gd name="connsiteX6" fmla="*/ 8085 w 493129"/>
                  <a:gd name="connsiteY6" fmla="*/ 310101 h 341906"/>
                  <a:gd name="connsiteX7" fmla="*/ 55793 w 493129"/>
                  <a:gd name="connsiteY7" fmla="*/ 326003 h 341906"/>
                  <a:gd name="connsiteX8" fmla="*/ 151209 w 493129"/>
                  <a:gd name="connsiteY8" fmla="*/ 310101 h 341906"/>
                  <a:gd name="connsiteX9" fmla="*/ 175063 w 493129"/>
                  <a:gd name="connsiteY9" fmla="*/ 294198 h 341906"/>
                  <a:gd name="connsiteX10" fmla="*/ 198916 w 493129"/>
                  <a:gd name="connsiteY10" fmla="*/ 270344 h 341906"/>
                  <a:gd name="connsiteX11" fmla="*/ 262527 w 493129"/>
                  <a:gd name="connsiteY11" fmla="*/ 326003 h 341906"/>
                  <a:gd name="connsiteX12" fmla="*/ 286381 w 493129"/>
                  <a:gd name="connsiteY12" fmla="*/ 341906 h 341906"/>
                  <a:gd name="connsiteX13" fmla="*/ 334089 w 493129"/>
                  <a:gd name="connsiteY13" fmla="*/ 333955 h 341906"/>
                  <a:gd name="connsiteX14" fmla="*/ 365894 w 493129"/>
                  <a:gd name="connsiteY14" fmla="*/ 294198 h 341906"/>
                  <a:gd name="connsiteX15" fmla="*/ 389748 w 493129"/>
                  <a:gd name="connsiteY15" fmla="*/ 278295 h 341906"/>
                  <a:gd name="connsiteX16" fmla="*/ 477212 w 493129"/>
                  <a:gd name="connsiteY16" fmla="*/ 286247 h 341906"/>
                  <a:gd name="connsiteX17" fmla="*/ 485163 w 493129"/>
                  <a:gd name="connsiteY17" fmla="*/ 206734 h 341906"/>
                  <a:gd name="connsiteX18" fmla="*/ 477212 w 493129"/>
                  <a:gd name="connsiteY18" fmla="*/ 182880 h 341906"/>
                  <a:gd name="connsiteX19" fmla="*/ 429504 w 493129"/>
                  <a:gd name="connsiteY19" fmla="*/ 151075 h 341906"/>
                  <a:gd name="connsiteX20" fmla="*/ 405650 w 493129"/>
                  <a:gd name="connsiteY20" fmla="*/ 135172 h 341906"/>
                  <a:gd name="connsiteX21" fmla="*/ 381796 w 493129"/>
                  <a:gd name="connsiteY21" fmla="*/ 119269 h 341906"/>
                  <a:gd name="connsiteX22" fmla="*/ 365894 w 493129"/>
                  <a:gd name="connsiteY22" fmla="*/ 95415 h 341906"/>
                  <a:gd name="connsiteX23" fmla="*/ 342040 w 493129"/>
                  <a:gd name="connsiteY23" fmla="*/ 79513 h 341906"/>
                  <a:gd name="connsiteX24" fmla="*/ 310235 w 493129"/>
                  <a:gd name="connsiteY24" fmla="*/ 31805 h 341906"/>
                  <a:gd name="connsiteX25" fmla="*/ 286381 w 493129"/>
                  <a:gd name="connsiteY25" fmla="*/ 15902 h 341906"/>
                  <a:gd name="connsiteX26" fmla="*/ 238673 w 493129"/>
                  <a:gd name="connsiteY26" fmla="*/ 0 h 341906"/>
                  <a:gd name="connsiteX27" fmla="*/ 190965 w 493129"/>
                  <a:gd name="connsiteY27" fmla="*/ 7951 h 34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3129" h="341906">
                    <a:moveTo>
                      <a:pt x="238673" y="23854"/>
                    </a:moveTo>
                    <a:cubicBezTo>
                      <a:pt x="220120" y="39756"/>
                      <a:pt x="202382" y="56662"/>
                      <a:pt x="183014" y="71561"/>
                    </a:cubicBezTo>
                    <a:cubicBezTo>
                      <a:pt x="182986" y="71582"/>
                      <a:pt x="123394" y="111308"/>
                      <a:pt x="111452" y="119269"/>
                    </a:cubicBezTo>
                    <a:cubicBezTo>
                      <a:pt x="103501" y="124570"/>
                      <a:pt x="94355" y="128415"/>
                      <a:pt x="87598" y="135172"/>
                    </a:cubicBezTo>
                    <a:cubicBezTo>
                      <a:pt x="17908" y="204862"/>
                      <a:pt x="103192" y="116459"/>
                      <a:pt x="47842" y="182880"/>
                    </a:cubicBezTo>
                    <a:cubicBezTo>
                      <a:pt x="-3183" y="244110"/>
                      <a:pt x="47574" y="171356"/>
                      <a:pt x="8085" y="230588"/>
                    </a:cubicBezTo>
                    <a:cubicBezTo>
                      <a:pt x="6358" y="240953"/>
                      <a:pt x="-9212" y="295275"/>
                      <a:pt x="8085" y="310101"/>
                    </a:cubicBezTo>
                    <a:cubicBezTo>
                      <a:pt x="20812" y="321010"/>
                      <a:pt x="55793" y="326003"/>
                      <a:pt x="55793" y="326003"/>
                    </a:cubicBezTo>
                    <a:cubicBezTo>
                      <a:pt x="78463" y="323484"/>
                      <a:pt x="124569" y="323421"/>
                      <a:pt x="151209" y="310101"/>
                    </a:cubicBezTo>
                    <a:cubicBezTo>
                      <a:pt x="159756" y="305827"/>
                      <a:pt x="167722" y="300316"/>
                      <a:pt x="175063" y="294198"/>
                    </a:cubicBezTo>
                    <a:cubicBezTo>
                      <a:pt x="183701" y="286999"/>
                      <a:pt x="190965" y="278295"/>
                      <a:pt x="198916" y="270344"/>
                    </a:cubicBezTo>
                    <a:cubicBezTo>
                      <a:pt x="225421" y="310101"/>
                      <a:pt x="206867" y="288896"/>
                      <a:pt x="262527" y="326003"/>
                    </a:cubicBezTo>
                    <a:lnTo>
                      <a:pt x="286381" y="341906"/>
                    </a:lnTo>
                    <a:cubicBezTo>
                      <a:pt x="302284" y="339256"/>
                      <a:pt x="318794" y="339053"/>
                      <a:pt x="334089" y="333955"/>
                    </a:cubicBezTo>
                    <a:cubicBezTo>
                      <a:pt x="377592" y="319454"/>
                      <a:pt x="343804" y="321811"/>
                      <a:pt x="365894" y="294198"/>
                    </a:cubicBezTo>
                    <a:cubicBezTo>
                      <a:pt x="371864" y="286736"/>
                      <a:pt x="381797" y="283596"/>
                      <a:pt x="389748" y="278295"/>
                    </a:cubicBezTo>
                    <a:cubicBezTo>
                      <a:pt x="450277" y="298472"/>
                      <a:pt x="421019" y="297485"/>
                      <a:pt x="477212" y="286247"/>
                    </a:cubicBezTo>
                    <a:cubicBezTo>
                      <a:pt x="495154" y="232424"/>
                      <a:pt x="498105" y="252030"/>
                      <a:pt x="485163" y="206734"/>
                    </a:cubicBezTo>
                    <a:cubicBezTo>
                      <a:pt x="482860" y="198675"/>
                      <a:pt x="483139" y="188807"/>
                      <a:pt x="477212" y="182880"/>
                    </a:cubicBezTo>
                    <a:cubicBezTo>
                      <a:pt x="463697" y="169365"/>
                      <a:pt x="445407" y="161677"/>
                      <a:pt x="429504" y="151075"/>
                    </a:cubicBezTo>
                    <a:lnTo>
                      <a:pt x="405650" y="135172"/>
                    </a:lnTo>
                    <a:lnTo>
                      <a:pt x="381796" y="119269"/>
                    </a:lnTo>
                    <a:cubicBezTo>
                      <a:pt x="376495" y="111318"/>
                      <a:pt x="372651" y="102172"/>
                      <a:pt x="365894" y="95415"/>
                    </a:cubicBezTo>
                    <a:cubicBezTo>
                      <a:pt x="359137" y="88658"/>
                      <a:pt x="348333" y="86705"/>
                      <a:pt x="342040" y="79513"/>
                    </a:cubicBezTo>
                    <a:cubicBezTo>
                      <a:pt x="329454" y="65129"/>
                      <a:pt x="326138" y="42407"/>
                      <a:pt x="310235" y="31805"/>
                    </a:cubicBezTo>
                    <a:cubicBezTo>
                      <a:pt x="302284" y="26504"/>
                      <a:pt x="295114" y="19783"/>
                      <a:pt x="286381" y="15902"/>
                    </a:cubicBezTo>
                    <a:cubicBezTo>
                      <a:pt x="271063" y="9094"/>
                      <a:pt x="238673" y="0"/>
                      <a:pt x="238673" y="0"/>
                    </a:cubicBezTo>
                    <a:cubicBezTo>
                      <a:pt x="207276" y="10465"/>
                      <a:pt x="223200" y="7951"/>
                      <a:pt x="190965" y="7951"/>
                    </a:cubicBezTo>
                  </a:path>
                </a:pathLst>
              </a:cu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2D0FB9D9-7B82-5E72-99B7-E5F7A37FD5C6}"/>
                </a:ext>
              </a:extLst>
            </p:cNvPr>
            <p:cNvSpPr/>
            <p:nvPr/>
          </p:nvSpPr>
          <p:spPr>
            <a:xfrm>
              <a:off x="8970120" y="2114428"/>
              <a:ext cx="227510" cy="198794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22EBD5-B040-26E5-E469-8CE9BBACEBCE}"/>
              </a:ext>
            </a:extLst>
          </p:cNvPr>
          <p:cNvGrpSpPr/>
          <p:nvPr/>
        </p:nvGrpSpPr>
        <p:grpSpPr>
          <a:xfrm>
            <a:off x="2113292" y="4462551"/>
            <a:ext cx="2052794" cy="838318"/>
            <a:chOff x="970059" y="5021553"/>
            <a:chExt cx="2052794" cy="8383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B6E4AC-EC29-19D5-0E8B-163DA23B2CD7}"/>
                </a:ext>
              </a:extLst>
            </p:cNvPr>
            <p:cNvGrpSpPr/>
            <p:nvPr/>
          </p:nvGrpSpPr>
          <p:grpSpPr>
            <a:xfrm>
              <a:off x="1000569" y="5021553"/>
              <a:ext cx="1915357" cy="423452"/>
              <a:chOff x="1105231" y="6043921"/>
              <a:chExt cx="3070353" cy="505523"/>
            </a:xfrm>
          </p:grpSpPr>
          <p:sp>
            <p:nvSpPr>
              <p:cNvPr id="31" name="Triangle 30">
                <a:extLst>
                  <a:ext uri="{FF2B5EF4-FFF2-40B4-BE49-F238E27FC236}">
                    <a16:creationId xmlns:a16="http://schemas.microsoft.com/office/drawing/2014/main" id="{4AE0EA1A-8161-0A2B-9822-B3D9EA82A164}"/>
                  </a:ext>
                </a:extLst>
              </p:cNvPr>
              <p:cNvSpPr/>
              <p:nvPr/>
            </p:nvSpPr>
            <p:spPr>
              <a:xfrm>
                <a:off x="1105231" y="6074797"/>
                <a:ext cx="946206" cy="474647"/>
              </a:xfrm>
              <a:prstGeom prst="triangl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59B71320-3393-ED16-41F8-C96845E6CAF5}"/>
                  </a:ext>
                </a:extLst>
              </p:cNvPr>
              <p:cNvSpPr/>
              <p:nvPr/>
            </p:nvSpPr>
            <p:spPr>
              <a:xfrm>
                <a:off x="3229378" y="6074797"/>
                <a:ext cx="946206" cy="474647"/>
              </a:xfrm>
              <a:prstGeom prst="triangl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DEB27A2-E58F-9598-B29F-6D294F757A46}"/>
                  </a:ext>
                </a:extLst>
              </p:cNvPr>
              <p:cNvGrpSpPr/>
              <p:nvPr/>
            </p:nvGrpSpPr>
            <p:grpSpPr>
              <a:xfrm>
                <a:off x="2136420" y="6043921"/>
                <a:ext cx="946206" cy="505522"/>
                <a:chOff x="2136420" y="6043921"/>
                <a:chExt cx="946206" cy="505522"/>
              </a:xfrm>
            </p:grpSpPr>
            <p:sp>
              <p:nvSpPr>
                <p:cNvPr id="34" name="Triangle 33">
                  <a:extLst>
                    <a:ext uri="{FF2B5EF4-FFF2-40B4-BE49-F238E27FC236}">
                      <a16:creationId xmlns:a16="http://schemas.microsoft.com/office/drawing/2014/main" id="{9A0D4876-C5AE-5113-3F01-DD5D79CCB400}"/>
                    </a:ext>
                  </a:extLst>
                </p:cNvPr>
                <p:cNvSpPr/>
                <p:nvPr/>
              </p:nvSpPr>
              <p:spPr>
                <a:xfrm>
                  <a:off x="2136420" y="6074796"/>
                  <a:ext cx="946206" cy="474647"/>
                </a:xfrm>
                <a:prstGeom prst="triangle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54EBB8AE-18E8-06EB-8367-9A8AA4BF5CEE}"/>
                    </a:ext>
                  </a:extLst>
                </p:cNvPr>
                <p:cNvSpPr/>
                <p:nvPr/>
              </p:nvSpPr>
              <p:spPr>
                <a:xfrm>
                  <a:off x="2342932" y="6043921"/>
                  <a:ext cx="493129" cy="341906"/>
                </a:xfrm>
                <a:custGeom>
                  <a:avLst/>
                  <a:gdLst>
                    <a:gd name="connsiteX0" fmla="*/ 238673 w 493129"/>
                    <a:gd name="connsiteY0" fmla="*/ 23854 h 341906"/>
                    <a:gd name="connsiteX1" fmla="*/ 183014 w 493129"/>
                    <a:gd name="connsiteY1" fmla="*/ 71561 h 341906"/>
                    <a:gd name="connsiteX2" fmla="*/ 111452 w 493129"/>
                    <a:gd name="connsiteY2" fmla="*/ 119269 h 341906"/>
                    <a:gd name="connsiteX3" fmla="*/ 87598 w 493129"/>
                    <a:gd name="connsiteY3" fmla="*/ 135172 h 341906"/>
                    <a:gd name="connsiteX4" fmla="*/ 47842 w 493129"/>
                    <a:gd name="connsiteY4" fmla="*/ 182880 h 341906"/>
                    <a:gd name="connsiteX5" fmla="*/ 8085 w 493129"/>
                    <a:gd name="connsiteY5" fmla="*/ 230588 h 341906"/>
                    <a:gd name="connsiteX6" fmla="*/ 8085 w 493129"/>
                    <a:gd name="connsiteY6" fmla="*/ 310101 h 341906"/>
                    <a:gd name="connsiteX7" fmla="*/ 55793 w 493129"/>
                    <a:gd name="connsiteY7" fmla="*/ 326003 h 341906"/>
                    <a:gd name="connsiteX8" fmla="*/ 151209 w 493129"/>
                    <a:gd name="connsiteY8" fmla="*/ 310101 h 341906"/>
                    <a:gd name="connsiteX9" fmla="*/ 175063 w 493129"/>
                    <a:gd name="connsiteY9" fmla="*/ 294198 h 341906"/>
                    <a:gd name="connsiteX10" fmla="*/ 198916 w 493129"/>
                    <a:gd name="connsiteY10" fmla="*/ 270344 h 341906"/>
                    <a:gd name="connsiteX11" fmla="*/ 262527 w 493129"/>
                    <a:gd name="connsiteY11" fmla="*/ 326003 h 341906"/>
                    <a:gd name="connsiteX12" fmla="*/ 286381 w 493129"/>
                    <a:gd name="connsiteY12" fmla="*/ 341906 h 341906"/>
                    <a:gd name="connsiteX13" fmla="*/ 334089 w 493129"/>
                    <a:gd name="connsiteY13" fmla="*/ 333955 h 341906"/>
                    <a:gd name="connsiteX14" fmla="*/ 365894 w 493129"/>
                    <a:gd name="connsiteY14" fmla="*/ 294198 h 341906"/>
                    <a:gd name="connsiteX15" fmla="*/ 389748 w 493129"/>
                    <a:gd name="connsiteY15" fmla="*/ 278295 h 341906"/>
                    <a:gd name="connsiteX16" fmla="*/ 477212 w 493129"/>
                    <a:gd name="connsiteY16" fmla="*/ 286247 h 341906"/>
                    <a:gd name="connsiteX17" fmla="*/ 485163 w 493129"/>
                    <a:gd name="connsiteY17" fmla="*/ 206734 h 341906"/>
                    <a:gd name="connsiteX18" fmla="*/ 477212 w 493129"/>
                    <a:gd name="connsiteY18" fmla="*/ 182880 h 341906"/>
                    <a:gd name="connsiteX19" fmla="*/ 429504 w 493129"/>
                    <a:gd name="connsiteY19" fmla="*/ 151075 h 341906"/>
                    <a:gd name="connsiteX20" fmla="*/ 405650 w 493129"/>
                    <a:gd name="connsiteY20" fmla="*/ 135172 h 341906"/>
                    <a:gd name="connsiteX21" fmla="*/ 381796 w 493129"/>
                    <a:gd name="connsiteY21" fmla="*/ 119269 h 341906"/>
                    <a:gd name="connsiteX22" fmla="*/ 365894 w 493129"/>
                    <a:gd name="connsiteY22" fmla="*/ 95415 h 341906"/>
                    <a:gd name="connsiteX23" fmla="*/ 342040 w 493129"/>
                    <a:gd name="connsiteY23" fmla="*/ 79513 h 341906"/>
                    <a:gd name="connsiteX24" fmla="*/ 310235 w 493129"/>
                    <a:gd name="connsiteY24" fmla="*/ 31805 h 341906"/>
                    <a:gd name="connsiteX25" fmla="*/ 286381 w 493129"/>
                    <a:gd name="connsiteY25" fmla="*/ 15902 h 341906"/>
                    <a:gd name="connsiteX26" fmla="*/ 238673 w 493129"/>
                    <a:gd name="connsiteY26" fmla="*/ 0 h 341906"/>
                    <a:gd name="connsiteX27" fmla="*/ 190965 w 493129"/>
                    <a:gd name="connsiteY27" fmla="*/ 7951 h 341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3129" h="341906">
                      <a:moveTo>
                        <a:pt x="238673" y="23854"/>
                      </a:moveTo>
                      <a:cubicBezTo>
                        <a:pt x="220120" y="39756"/>
                        <a:pt x="202382" y="56662"/>
                        <a:pt x="183014" y="71561"/>
                      </a:cubicBezTo>
                      <a:cubicBezTo>
                        <a:pt x="182986" y="71582"/>
                        <a:pt x="123394" y="111308"/>
                        <a:pt x="111452" y="119269"/>
                      </a:cubicBezTo>
                      <a:cubicBezTo>
                        <a:pt x="103501" y="124570"/>
                        <a:pt x="94355" y="128415"/>
                        <a:pt x="87598" y="135172"/>
                      </a:cubicBezTo>
                      <a:cubicBezTo>
                        <a:pt x="17908" y="204862"/>
                        <a:pt x="103192" y="116459"/>
                        <a:pt x="47842" y="182880"/>
                      </a:cubicBezTo>
                      <a:cubicBezTo>
                        <a:pt x="-3183" y="244110"/>
                        <a:pt x="47574" y="171356"/>
                        <a:pt x="8085" y="230588"/>
                      </a:cubicBezTo>
                      <a:cubicBezTo>
                        <a:pt x="6358" y="240953"/>
                        <a:pt x="-9212" y="295275"/>
                        <a:pt x="8085" y="310101"/>
                      </a:cubicBezTo>
                      <a:cubicBezTo>
                        <a:pt x="20812" y="321010"/>
                        <a:pt x="55793" y="326003"/>
                        <a:pt x="55793" y="326003"/>
                      </a:cubicBezTo>
                      <a:cubicBezTo>
                        <a:pt x="78463" y="323484"/>
                        <a:pt x="124569" y="323421"/>
                        <a:pt x="151209" y="310101"/>
                      </a:cubicBezTo>
                      <a:cubicBezTo>
                        <a:pt x="159756" y="305827"/>
                        <a:pt x="167722" y="300316"/>
                        <a:pt x="175063" y="294198"/>
                      </a:cubicBezTo>
                      <a:cubicBezTo>
                        <a:pt x="183701" y="286999"/>
                        <a:pt x="190965" y="278295"/>
                        <a:pt x="198916" y="270344"/>
                      </a:cubicBezTo>
                      <a:cubicBezTo>
                        <a:pt x="225421" y="310101"/>
                        <a:pt x="206867" y="288896"/>
                        <a:pt x="262527" y="326003"/>
                      </a:cubicBezTo>
                      <a:lnTo>
                        <a:pt x="286381" y="341906"/>
                      </a:lnTo>
                      <a:cubicBezTo>
                        <a:pt x="302284" y="339256"/>
                        <a:pt x="318794" y="339053"/>
                        <a:pt x="334089" y="333955"/>
                      </a:cubicBezTo>
                      <a:cubicBezTo>
                        <a:pt x="377592" y="319454"/>
                        <a:pt x="343804" y="321811"/>
                        <a:pt x="365894" y="294198"/>
                      </a:cubicBezTo>
                      <a:cubicBezTo>
                        <a:pt x="371864" y="286736"/>
                        <a:pt x="381797" y="283596"/>
                        <a:pt x="389748" y="278295"/>
                      </a:cubicBezTo>
                      <a:cubicBezTo>
                        <a:pt x="450277" y="298472"/>
                        <a:pt x="421019" y="297485"/>
                        <a:pt x="477212" y="286247"/>
                      </a:cubicBezTo>
                      <a:cubicBezTo>
                        <a:pt x="495154" y="232424"/>
                        <a:pt x="498105" y="252030"/>
                        <a:pt x="485163" y="206734"/>
                      </a:cubicBezTo>
                      <a:cubicBezTo>
                        <a:pt x="482860" y="198675"/>
                        <a:pt x="483139" y="188807"/>
                        <a:pt x="477212" y="182880"/>
                      </a:cubicBezTo>
                      <a:cubicBezTo>
                        <a:pt x="463697" y="169365"/>
                        <a:pt x="445407" y="161677"/>
                        <a:pt x="429504" y="151075"/>
                      </a:cubicBezTo>
                      <a:lnTo>
                        <a:pt x="405650" y="135172"/>
                      </a:lnTo>
                      <a:lnTo>
                        <a:pt x="381796" y="119269"/>
                      </a:lnTo>
                      <a:cubicBezTo>
                        <a:pt x="376495" y="111318"/>
                        <a:pt x="372651" y="102172"/>
                        <a:pt x="365894" y="95415"/>
                      </a:cubicBezTo>
                      <a:cubicBezTo>
                        <a:pt x="359137" y="88658"/>
                        <a:pt x="348333" y="86705"/>
                        <a:pt x="342040" y="79513"/>
                      </a:cubicBezTo>
                      <a:cubicBezTo>
                        <a:pt x="329454" y="65129"/>
                        <a:pt x="326138" y="42407"/>
                        <a:pt x="310235" y="31805"/>
                      </a:cubicBezTo>
                      <a:cubicBezTo>
                        <a:pt x="302284" y="26504"/>
                        <a:pt x="295114" y="19783"/>
                        <a:pt x="286381" y="15902"/>
                      </a:cubicBezTo>
                      <a:cubicBezTo>
                        <a:pt x="271063" y="9094"/>
                        <a:pt x="238673" y="0"/>
                        <a:pt x="238673" y="0"/>
                      </a:cubicBezTo>
                      <a:cubicBezTo>
                        <a:pt x="207276" y="10465"/>
                        <a:pt x="223200" y="7951"/>
                        <a:pt x="190965" y="7951"/>
                      </a:cubicBezTo>
                    </a:path>
                  </a:pathLst>
                </a:cu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EE63A8-E0AF-7285-C77C-06ADBC1A715F}"/>
                </a:ext>
              </a:extLst>
            </p:cNvPr>
            <p:cNvCxnSpPr/>
            <p:nvPr/>
          </p:nvCxnSpPr>
          <p:spPr>
            <a:xfrm flipV="1">
              <a:off x="970059" y="5578346"/>
              <a:ext cx="2052794" cy="968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E262DD-440C-C879-0ED5-BC2A4BE66B4C}"/>
                </a:ext>
              </a:extLst>
            </p:cNvPr>
            <p:cNvSpPr txBox="1"/>
            <p:nvPr/>
          </p:nvSpPr>
          <p:spPr>
            <a:xfrm>
              <a:off x="1662871" y="5613650"/>
              <a:ext cx="7873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Max </a:t>
              </a:r>
              <a:r>
                <a:rPr lang="en-US" sz="1000" dirty="0" err="1"/>
                <a:t>Btemp</a:t>
              </a:r>
              <a:endParaRPr lang="en-US" sz="1000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DADB95F-673F-883F-43AC-A00696D7E3BE}"/>
              </a:ext>
            </a:extLst>
          </p:cNvPr>
          <p:cNvSpPr txBox="1"/>
          <p:nvPr/>
        </p:nvSpPr>
        <p:spPr>
          <a:xfrm>
            <a:off x="542440" y="2998874"/>
            <a:ext cx="590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dirty="0"/>
              <a:t>If the selectedd temporal baseline is long enough to keep coherent pairs from summer to summer, it may hap</a:t>
            </a:r>
            <a:r>
              <a:rPr lang="en-GB" dirty="0"/>
              <a:t>p</a:t>
            </a:r>
            <a:r>
              <a:rPr lang="en-LU" dirty="0"/>
              <a:t>en that, in the mean time, the winter would cause decorrelation between summer and winter time: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D9CFD6-EB2B-C073-D4B6-3255C2159021}"/>
              </a:ext>
            </a:extLst>
          </p:cNvPr>
          <p:cNvSpPr txBox="1"/>
          <p:nvPr/>
        </p:nvSpPr>
        <p:spPr>
          <a:xfrm>
            <a:off x="1365337" y="5787025"/>
            <a:ext cx="928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Studies have shown that it could lead to severe signal underestimation (S</a:t>
            </a:r>
            <a:r>
              <a:rPr lang="en-GB" dirty="0"/>
              <a:t>m</a:t>
            </a:r>
            <a:r>
              <a:rPr lang="en-LU" dirty="0"/>
              <a:t>ittarello et al. 2022) !  </a:t>
            </a:r>
          </a:p>
        </p:txBody>
      </p:sp>
    </p:spTree>
    <p:extLst>
      <p:ext uri="{BB962C8B-B14F-4D97-AF65-F5344CB8AC3E}">
        <p14:creationId xmlns:p14="http://schemas.microsoft.com/office/powerpoint/2010/main" val="307758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6B0F3-B5F5-CF4B-9846-A77CBE017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844" y="1041114"/>
            <a:ext cx="7076059" cy="57923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4D8679-76A7-FA49-8BC5-CC7E82298534}"/>
              </a:ext>
            </a:extLst>
          </p:cNvPr>
          <p:cNvSpPr txBox="1"/>
          <p:nvPr/>
        </p:nvSpPr>
        <p:spPr>
          <a:xfrm>
            <a:off x="8455388" y="1905326"/>
            <a:ext cx="1850186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Laguna del Maule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AB3BF-6E2E-EA4E-BEC1-4B18F6D7949C}"/>
              </a:ext>
            </a:extLst>
          </p:cNvPr>
          <p:cNvSpPr txBox="1"/>
          <p:nvPr/>
        </p:nvSpPr>
        <p:spPr>
          <a:xfrm>
            <a:off x="8807536" y="3971092"/>
            <a:ext cx="978666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Domuyo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813147-3C23-6442-8953-09CEB220E3DC}"/>
              </a:ext>
            </a:extLst>
          </p:cNvPr>
          <p:cNvSpPr txBox="1"/>
          <p:nvPr/>
        </p:nvSpPr>
        <p:spPr>
          <a:xfrm>
            <a:off x="381965" y="1094966"/>
            <a:ext cx="2808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2014-2020: Sentinel 1:</a:t>
            </a:r>
          </a:p>
          <a:p>
            <a:r>
              <a:rPr lang="en-US" dirty="0"/>
              <a:t>- Full: 2666 interferograms</a:t>
            </a:r>
          </a:p>
          <a:p>
            <a:r>
              <a:rPr lang="en-US" dirty="0"/>
              <a:t>- With </a:t>
            </a:r>
            <a:r>
              <a:rPr lang="en-US" dirty="0" err="1"/>
              <a:t>Coh</a:t>
            </a:r>
            <a:r>
              <a:rPr lang="en-US" dirty="0"/>
              <a:t> Threshold:  1013</a:t>
            </a:r>
          </a:p>
          <a:p>
            <a:r>
              <a:rPr lang="en-US" dirty="0"/>
              <a:t>- Optimized =&gt; -75 %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E38C0A-5BAE-1E45-876C-84C7C5E7A938}"/>
              </a:ext>
            </a:extLst>
          </p:cNvPr>
          <p:cNvGrpSpPr/>
          <p:nvPr/>
        </p:nvGrpSpPr>
        <p:grpSpPr>
          <a:xfrm>
            <a:off x="0" y="2390065"/>
            <a:ext cx="8087731" cy="4461737"/>
            <a:chOff x="0" y="2390065"/>
            <a:chExt cx="8087731" cy="446173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E2E8128-1961-9449-8E83-3875D7996C8D}"/>
                </a:ext>
              </a:extLst>
            </p:cNvPr>
            <p:cNvGrpSpPr/>
            <p:nvPr/>
          </p:nvGrpSpPr>
          <p:grpSpPr>
            <a:xfrm>
              <a:off x="0" y="2390065"/>
              <a:ext cx="8087731" cy="4461737"/>
              <a:chOff x="-8602" y="2383335"/>
              <a:chExt cx="8087731" cy="446173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523EE5B-0AB5-D942-B7A9-C27C4AFC6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8602" y="2383335"/>
                <a:ext cx="6317219" cy="4461737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CCC711F-9E74-BD42-9C11-E6329C402F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6697" y="2581154"/>
                <a:ext cx="995354" cy="1250066"/>
              </a:xfrm>
              <a:prstGeom prst="straightConnector1">
                <a:avLst/>
              </a:prstGeom>
              <a:ln w="63500">
                <a:solidFill>
                  <a:schemeClr val="bg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A4157CA-9425-1144-BABC-38881600DC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6697" y="2546432"/>
                <a:ext cx="1782432" cy="1284788"/>
              </a:xfrm>
              <a:prstGeom prst="straightConnector1">
                <a:avLst/>
              </a:prstGeom>
              <a:ln w="63500">
                <a:solidFill>
                  <a:schemeClr val="bg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635E9C-35C7-374E-9AD8-8CD02813C767}"/>
                </a:ext>
              </a:extLst>
            </p:cNvPr>
            <p:cNvSpPr txBox="1"/>
            <p:nvPr/>
          </p:nvSpPr>
          <p:spPr>
            <a:xfrm rot="20604573">
              <a:off x="3595834" y="4584657"/>
              <a:ext cx="2130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dirty="0"/>
                <a:t>Without Coh Thresh.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791FDC-488E-2B42-84EB-654296F70467}"/>
                </a:ext>
              </a:extLst>
            </p:cNvPr>
            <p:cNvSpPr txBox="1"/>
            <p:nvPr/>
          </p:nvSpPr>
          <p:spPr>
            <a:xfrm rot="19625694">
              <a:off x="2913317" y="3405131"/>
              <a:ext cx="2828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dirty="0"/>
                <a:t>With Coh Thresh. (&amp; optim.)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A1EADCB-6619-4474-69FB-D2FA1685F607}"/>
              </a:ext>
            </a:extLst>
          </p:cNvPr>
          <p:cNvSpPr txBox="1"/>
          <p:nvPr/>
        </p:nvSpPr>
        <p:spPr>
          <a:xfrm>
            <a:off x="411831" y="2666388"/>
            <a:ext cx="16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200" dirty="0"/>
              <a:t>(Smittarello et al. 2022)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31EDA0-0B7E-5751-B46F-E47DACE00E29}"/>
              </a:ext>
            </a:extLst>
          </p:cNvPr>
          <p:cNvSpPr txBox="1"/>
          <p:nvPr/>
        </p:nvSpPr>
        <p:spPr>
          <a:xfrm>
            <a:off x="10074736" y="6500018"/>
            <a:ext cx="197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Bp=20 m ; </a:t>
            </a:r>
            <a:r>
              <a:rPr lang="en-US" sz="1400" dirty="0" err="1">
                <a:solidFill>
                  <a:schemeClr val="bg1"/>
                </a:solidFill>
              </a:rPr>
              <a:t>Bt</a:t>
            </a:r>
            <a:r>
              <a:rPr lang="en-US" sz="1400" dirty="0">
                <a:solidFill>
                  <a:schemeClr val="bg1"/>
                </a:solidFill>
              </a:rPr>
              <a:t>=450 days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8EB314-EDFF-F0F1-B36D-D1C7B726E213}"/>
              </a:ext>
            </a:extLst>
          </p:cNvPr>
          <p:cNvSpPr txBox="1"/>
          <p:nvPr/>
        </p:nvSpPr>
        <p:spPr>
          <a:xfrm>
            <a:off x="9956293" y="6261346"/>
            <a:ext cx="262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25.000 km</a:t>
            </a:r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 ; 50m resolution 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8DD0357D-2ED0-C91A-BF63-9F06FEF9B617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4</a:t>
            </a:r>
          </a:p>
        </p:txBody>
      </p:sp>
    </p:spTree>
    <p:extLst>
      <p:ext uri="{BB962C8B-B14F-4D97-AF65-F5344CB8AC3E}">
        <p14:creationId xmlns:p14="http://schemas.microsoft.com/office/powerpoint/2010/main" val="421386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ADB95F-673F-883F-43AC-A00696D7E3BE}"/>
              </a:ext>
            </a:extLst>
          </p:cNvPr>
          <p:cNvSpPr txBox="1"/>
          <p:nvPr/>
        </p:nvSpPr>
        <p:spPr>
          <a:xfrm>
            <a:off x="1478823" y="1547684"/>
            <a:ext cx="8950159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Use the script 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restrict_msbas_to_Coh.sh</a:t>
            </a:r>
            <a:r>
              <a:rPr lang="en-LU" sz="1600" dirty="0">
                <a:effectLst/>
              </a:rPr>
              <a:t> with the following parameters:</a:t>
            </a:r>
            <a:br>
              <a:rPr lang="en-LU" sz="1600" dirty="0">
                <a:effectLst/>
              </a:rPr>
            </a:br>
            <a:r>
              <a:rPr lang="en-LU" sz="1600" dirty="0">
                <a:effectLst/>
              </a:rPr>
              <a:t>	- Mode to clean, eg. </a:t>
            </a:r>
            <a:r>
              <a:rPr lang="en-LU" sz="1600" dirty="0">
                <a:solidFill>
                  <a:srgbClr val="00B050"/>
                </a:solidFill>
                <a:effectLst/>
              </a:rPr>
              <a:t>DefoInterpolx2Detrend</a:t>
            </a:r>
            <a:r>
              <a:rPr lang="en-LU" sz="1600" i="1" dirty="0">
                <a:solidFill>
                  <a:srgbClr val="00B050"/>
                </a:solidFill>
                <a:effectLst/>
              </a:rPr>
              <a:t>i</a:t>
            </a:r>
            <a:r>
              <a:rPr lang="en-LU" sz="1600" i="1" dirty="0">
                <a:effectLst/>
              </a:rPr>
              <a:t> </a:t>
            </a:r>
            <a:r>
              <a:rPr lang="en-LU" sz="1600" dirty="0">
                <a:effectLst/>
              </a:rPr>
              <a:t>  </a:t>
            </a:r>
            <a:br>
              <a:rPr lang="en-LU" sz="1600" dirty="0">
                <a:effectLst/>
              </a:rPr>
            </a:br>
            <a:r>
              <a:rPr lang="en-LU" sz="1600" dirty="0">
                <a:effectLst/>
              </a:rPr>
              <a:t>	- a </a:t>
            </a:r>
            <a:r>
              <a:rPr lang="en-LU" sz="1600" dirty="0"/>
              <a:t>coherence threshold</a:t>
            </a:r>
            <a:br>
              <a:rPr lang="en-LU" sz="1600" dirty="0"/>
            </a:br>
            <a:r>
              <a:rPr lang="en-LU" sz="1600" dirty="0"/>
              <a:t>	- the path to a kml where mean coherence must be computed</a:t>
            </a:r>
            <a:br>
              <a:rPr lang="en-LU" sz="1600" dirty="0"/>
            </a:br>
            <a:r>
              <a:rPr lang="en-LU" sz="1600" dirty="0"/>
              <a:t>	- the path to the directory where the geocoded coherence maps are stored, e.g </a:t>
            </a:r>
            <a:br>
              <a:rPr lang="en-LU" sz="1600" dirty="0"/>
            </a:br>
            <a:r>
              <a:rPr lang="en-LU" sz="1600" dirty="0"/>
              <a:t>	   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SAR_MASSPROCESS/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SAT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TRK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REGION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_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ML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/Geocoded/</a:t>
            </a:r>
            <a:r>
              <a:rPr lang="en-US" sz="1600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Coh</a:t>
            </a:r>
            <a:r>
              <a:rPr lang="en-LU" sz="1600" dirty="0">
                <a:effectLst/>
              </a:rPr>
              <a:t> </a:t>
            </a:r>
            <a:r>
              <a:rPr lang="en-LU" sz="1600" dirty="0"/>
              <a:t> </a:t>
            </a:r>
          </a:p>
          <a:p>
            <a:pPr>
              <a:spcAft>
                <a:spcPts val="600"/>
              </a:spcAft>
            </a:pPr>
            <a:r>
              <a:rPr lang="en-LU" sz="1600" dirty="0"/>
              <a:t>       =&gt; it creates the necessary files in 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…/MSBAS_RESULTS/LOCATION/</a:t>
            </a:r>
            <a:r>
              <a:rPr lang="en-US" sz="1600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MODE</a:t>
            </a:r>
            <a:r>
              <a:rPr lang="en-US" sz="1600" i="1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LU" sz="1600" dirty="0"/>
              <a:t> 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Use the script 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Exclude_Pairs_From_Mode.txt.sh</a:t>
            </a:r>
            <a:r>
              <a:rPr lang="en-LU" sz="1600" dirty="0">
                <a:effectLst/>
              </a:rPr>
              <a:t> with the following parameter:</a:t>
            </a:r>
            <a:br>
              <a:rPr lang="en-LU" sz="1600" dirty="0">
                <a:effectLst/>
              </a:rPr>
            </a:br>
            <a:r>
              <a:rPr lang="en-LU" sz="1600" dirty="0">
                <a:effectLst/>
              </a:rPr>
              <a:t>	</a:t>
            </a:r>
            <a:r>
              <a:rPr lang="en-LU" sz="1600" i="1" dirty="0">
                <a:solidFill>
                  <a:srgbClr val="00B050"/>
                </a:solidFill>
              </a:rPr>
              <a:t>$3602</a:t>
            </a:r>
            <a:r>
              <a:rPr lang="en-LU" sz="1600" dirty="0">
                <a:solidFill>
                  <a:srgbClr val="00B050"/>
                </a:solidFill>
              </a:rPr>
              <a:t>/MSBAS/</a:t>
            </a:r>
            <a:r>
              <a:rPr lang="en-LU" sz="1600" i="1" dirty="0">
                <a:solidFill>
                  <a:srgbClr val="00B050"/>
                </a:solidFill>
              </a:rPr>
              <a:t>YourRegion_and_Some_Info</a:t>
            </a:r>
            <a:r>
              <a:rPr lang="en-LU" sz="1600" dirty="0">
                <a:solidFill>
                  <a:srgbClr val="00B050"/>
                </a:solidFill>
              </a:rPr>
              <a:t>/DefoInterpolx2Detren</a:t>
            </a:r>
            <a:r>
              <a:rPr lang="fr-FR" sz="1600" dirty="0">
                <a:solidFill>
                  <a:srgbClr val="00B050"/>
                </a:solidFill>
              </a:rPr>
              <a:t>d</a:t>
            </a:r>
            <a:r>
              <a:rPr lang="en-LU" sz="1600" i="1" dirty="0">
                <a:solidFill>
                  <a:srgbClr val="00B050"/>
                </a:solidFill>
              </a:rPr>
              <a:t>i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Execute </a:t>
            </a:r>
            <a:r>
              <a:rPr lang="en-LU" sz="1600" b="1" i="1" dirty="0"/>
              <a:t>MSBAS.sh </a:t>
            </a:r>
            <a:r>
              <a:rPr lang="en-LU" sz="1600" dirty="0"/>
              <a:t>as before (provides a meaningful text string for directory naming)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endParaRPr lang="en-LU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Note: Coherence threshold selection is incremental </a:t>
            </a:r>
            <a:r>
              <a:rPr lang="en-LU" sz="1600" dirty="0">
                <a:sym typeface="Wingdings" pitchFamily="2" charset="2"/>
              </a:rPr>
              <a:t> slower the first time, fa</a:t>
            </a:r>
            <a:r>
              <a:rPr lang="fr-FR" sz="1600" dirty="0">
                <a:sym typeface="Wingdings" pitchFamily="2" charset="2"/>
              </a:rPr>
              <a:t>s</a:t>
            </a:r>
            <a:r>
              <a:rPr lang="en-LU" sz="1600" dirty="0">
                <a:sym typeface="Wingdings" pitchFamily="2" charset="2"/>
              </a:rPr>
              <a:t>ter the next ones…</a:t>
            </a:r>
            <a:endParaRPr lang="en-L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3F65-9307-CEE6-195E-9EF672268668}"/>
              </a:ext>
            </a:extLst>
          </p:cNvPr>
          <p:cNvSpPr txBox="1"/>
          <p:nvPr/>
        </p:nvSpPr>
        <p:spPr>
          <a:xfrm>
            <a:off x="3900791" y="5797685"/>
            <a:ext cx="593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dirty="0"/>
              <a:t>What do you observe (compared to 2014-2021 time series) ? </a:t>
            </a:r>
          </a:p>
        </p:txBody>
      </p:sp>
    </p:spTree>
    <p:extLst>
      <p:ext uri="{BB962C8B-B14F-4D97-AF65-F5344CB8AC3E}">
        <p14:creationId xmlns:p14="http://schemas.microsoft.com/office/powerpoint/2010/main" val="98619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200971" y="1158254"/>
            <a:ext cx="195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GB" b="1" dirty="0"/>
              <a:t>Phase closure</a:t>
            </a:r>
            <a:endParaRPr lang="en-L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2B5A9-7A82-7B7A-3E52-F41D62BF4B02}"/>
              </a:ext>
            </a:extLst>
          </p:cNvPr>
          <p:cNvSpPr txBox="1"/>
          <p:nvPr/>
        </p:nvSpPr>
        <p:spPr>
          <a:xfrm>
            <a:off x="1021975" y="1954557"/>
            <a:ext cx="10328338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1600" dirty="0"/>
              <a:t>To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search for possible interferograms affected by unwrapping error by checking phase closure consistency between triangles of pairs, run the following scripts: </a:t>
            </a:r>
            <a:r>
              <a:rPr lang="en-LU" sz="1600" dirty="0">
                <a:effectLst/>
              </a:rPr>
              <a:t> </a:t>
            </a:r>
            <a:r>
              <a:rPr lang="nl-BE" sz="1600" dirty="0"/>
              <a:t> 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b="1" i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Extract_Triangles.sh</a:t>
            </a:r>
            <a:r>
              <a:rPr lang="en-US" sz="1600" b="1" i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to list all the triangles from the list of pairs </a:t>
            </a:r>
            <a:b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eg</a:t>
            </a:r>
            <a:r>
              <a:rPr lang="en-US" sz="16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$PATH_1650/SAR_SM/MSBAS/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Region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set</a:t>
            </a:r>
            <a:r>
              <a:rPr lang="en-US" sz="1600" i="1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/table_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0_MaxBp_0_MaxBt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.txt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)</a:t>
            </a:r>
            <a:br>
              <a:rPr lang="en-US" sz="1600" dirty="0">
                <a:effectLst/>
                <a:ea typeface="Times New Roman" panose="02020603050405020304" pitchFamily="18" charset="0"/>
              </a:rPr>
            </a:br>
            <a:r>
              <a:rPr lang="en-LU" sz="1600" dirty="0">
                <a:effectLst/>
              </a:rPr>
              <a:t> saved in a file </a:t>
            </a:r>
            <a:r>
              <a:rPr lang="en-LU" sz="1600" dirty="0">
                <a:solidFill>
                  <a:srgbClr val="00B050"/>
                </a:solidFill>
                <a:effectLst/>
              </a:rPr>
              <a:t>_Triangles/</a:t>
            </a:r>
            <a:r>
              <a:rPr lang="en-US" sz="1600" i="1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List_Triangels.txt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  <a:endParaRPr lang="en-LU" sz="1600" dirty="0">
              <a:effectLst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b="1" i="1" dirty="0" err="1">
                <a:effectLst/>
                <a:ea typeface="Times New Roman" panose="02020603050405020304" pitchFamily="18" charset="0"/>
              </a:rPr>
              <a:t>Check_Closure_All_Triangles.sh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to check unwrapping error in all triangles. It computes the mean phase based on a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kml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provided as parameter and consider that there is or there is no phase closure error based on an offset provided also as a parameter. 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It outputs 3 files in </a:t>
            </a:r>
            <a:r>
              <a:rPr lang="en-LU" sz="1600" dirty="0"/>
              <a:t> </a:t>
            </a:r>
            <a:r>
              <a:rPr lang="en-LU" sz="1600" dirty="0">
                <a:solidFill>
                  <a:srgbClr val="00B050"/>
                </a:solidFill>
              </a:rPr>
              <a:t>…/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SAR_MASSPROCESS/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SAT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TRK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REGION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_</a:t>
            </a:r>
            <a:r>
              <a:rPr lang="en-US" sz="16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ML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/Geocoded/_</a:t>
            </a:r>
            <a:r>
              <a:rPr lang="en-US" sz="1600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CheckTriangles.txt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b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r>
              <a:rPr lang="en-US" sz="1600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Good_Closure.txt</a:t>
            </a:r>
            <a:r>
              <a:rPr lang="en-US" sz="1600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16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r>
              <a:rPr lang="en-US" sz="1600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Wrong_Closure.txt</a:t>
            </a:r>
            <a:r>
              <a:rPr lang="en-US" sz="1600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n-US" sz="1600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and </a:t>
            </a:r>
            <a:r>
              <a:rPr lang="en-US" sz="1600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r>
              <a:rPr lang="en-US" sz="1600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Pairs_To_Clean_From_WrongClosure_NotIn_GoodClosure.txt</a:t>
            </a:r>
            <a:r>
              <a:rPr lang="en-US" sz="1600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16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>
                <a:effectLst/>
                <a:ea typeface="Times New Roman" panose="02020603050405020304" pitchFamily="18" charset="0"/>
              </a:rPr>
              <a:t> Wrong pairs in </a:t>
            </a:r>
            <a:r>
              <a:rPr lang="en-US" sz="1600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r>
              <a:rPr lang="en-US" sz="1600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Pairs_To_Clean_From_WrongClosure_NotIn_GoodClosure.txt</a:t>
            </a:r>
            <a:r>
              <a:rPr lang="en-US" sz="1600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can be rejected from MSBAS by running </a:t>
            </a:r>
            <a:br>
              <a:rPr lang="en-US" sz="1600" dirty="0">
                <a:effectLst/>
                <a:ea typeface="Times New Roman" panose="02020603050405020304" pitchFamily="18" charset="0"/>
              </a:rPr>
            </a:br>
            <a:r>
              <a:rPr lang="en-US" sz="1600" b="1" i="1" dirty="0" err="1">
                <a:effectLst/>
                <a:ea typeface="Times New Roman" panose="02020603050405020304" pitchFamily="18" charset="0"/>
              </a:rPr>
              <a:t>Remove_Pairs_From_BaselineOptimisation.sh</a:t>
            </a:r>
            <a:endParaRPr lang="en-LU" sz="1600" b="1" i="1" dirty="0"/>
          </a:p>
        </p:txBody>
      </p:sp>
    </p:spTree>
    <p:extLst>
      <p:ext uri="{BB962C8B-B14F-4D97-AF65-F5344CB8AC3E}">
        <p14:creationId xmlns:p14="http://schemas.microsoft.com/office/powerpoint/2010/main" val="315093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2B5A9-7A82-7B7A-3E52-F41D62BF4B02}"/>
              </a:ext>
            </a:extLst>
          </p:cNvPr>
          <p:cNvSpPr txBox="1"/>
          <p:nvPr/>
        </p:nvSpPr>
        <p:spPr>
          <a:xfrm>
            <a:off x="167314" y="1100304"/>
            <a:ext cx="11981689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1600" dirty="0"/>
              <a:t>To test phase closure with Argentine dataset (</a:t>
            </a:r>
            <a:r>
              <a:rPr lang="nl-BE" sz="1600" dirty="0">
                <a:solidFill>
                  <a:srgbClr val="FF0000"/>
                </a:solidFill>
              </a:rPr>
              <a:t>beware</a:t>
            </a:r>
            <a:r>
              <a:rPr lang="nl-BE" sz="1600" dirty="0"/>
              <a:t>: need 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Check_Closure_All_Triangles.sh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&gt; </a:t>
            </a:r>
            <a:r>
              <a:rPr lang="nl-BE" sz="1600" dirty="0">
                <a:solidFill>
                  <a:srgbClr val="FF0000"/>
                </a:solidFill>
              </a:rPr>
              <a:t>V1.4</a:t>
            </a:r>
            <a:r>
              <a:rPr lang="nl-BE" sz="1600" dirty="0"/>
              <a:t>)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: </a:t>
            </a:r>
            <a:r>
              <a:rPr lang="en-LU" sz="1600" dirty="0">
                <a:effectLst/>
              </a:rPr>
              <a:t> </a:t>
            </a:r>
            <a:r>
              <a:rPr lang="nl-BE" sz="1600" dirty="0"/>
              <a:t> </a:t>
            </a:r>
            <a:br>
              <a:rPr lang="nl-BE" sz="1600" dirty="0"/>
            </a:br>
            <a:endParaRPr lang="nl-BE" sz="8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b="1" i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Extract_Triangles.sh</a:t>
            </a:r>
            <a:r>
              <a:rPr lang="en-US" sz="1400" b="1" i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$PATH_1650/SAR_SM/MSBAS/ARGENTINE/set1/</a:t>
            </a:r>
            <a:r>
              <a:rPr lang="en-US" sz="14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table_0_20_0_450.tx</a:t>
            </a:r>
            <a:br>
              <a:rPr lang="en-US" sz="8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</a:br>
            <a:br>
              <a:rPr lang="en-US" sz="8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   lists </a:t>
            </a:r>
            <a:r>
              <a:rPr lang="en-US" sz="1400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all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triangles</a:t>
            </a:r>
            <a:r>
              <a:rPr lang="en-LU" sz="1400" dirty="0">
                <a:effectLst/>
              </a:rPr>
              <a:t> in 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$PATH_1650/SAR_SM/MSBAS/ARGENTINE/set1/</a:t>
            </a:r>
            <a:r>
              <a:rPr lang="en-LU" sz="1400" dirty="0">
                <a:solidFill>
                  <a:srgbClr val="00B050"/>
                </a:solidFill>
                <a:effectLst/>
              </a:rPr>
              <a:t>_Triangles/</a:t>
            </a:r>
            <a:r>
              <a:rPr lang="en-US" sz="1400" i="1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List_Triangles.txt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i.e. including those for which you do not</a:t>
            </a:r>
            <a:b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   have pair directories in SAR_MASSPROCESS 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 make artificial list with only 2022 and 2023 pairs, </a:t>
            </a:r>
            <a:r>
              <a:rPr lang="en-US" sz="1400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eg.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 </a:t>
            </a:r>
            <a:b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</a:b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	grep 2022 </a:t>
            </a:r>
            <a:r>
              <a:rPr lang="en-US" sz="1400" i="1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List_Triangles.txt</a:t>
            </a: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i="1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&gt; </a:t>
            </a: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List_Triangles_2022-2023.txt</a:t>
            </a:r>
            <a:b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grep 2023 </a:t>
            </a:r>
            <a:r>
              <a:rPr lang="en-US" sz="1400" i="1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List_Triangles.txt</a:t>
            </a: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i="1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&gt;&gt; </a:t>
            </a: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List_Triangles_2022-2023.txt</a:t>
            </a:r>
            <a:br>
              <a:rPr lang="en-US" sz="1400" i="1" dirty="0">
                <a:solidFill>
                  <a:srgbClr val="4472C4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400" i="1" dirty="0">
                <a:solidFill>
                  <a:srgbClr val="4472C4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  <a:sym typeface="Wingdings" pitchFamily="2" charset="2"/>
              </a:rPr>
              <a:t>grep –v 2021 </a:t>
            </a: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List_Triangles_2022-2023.txt </a:t>
            </a:r>
            <a:r>
              <a:rPr lang="en-US" sz="1400" i="1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&gt; </a:t>
            </a: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List_Triangles_2022-2023-no2020.txt  </a:t>
            </a:r>
            <a:r>
              <a:rPr lang="en-US" sz="1400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(maybe also without 2020..)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b="1" i="1" dirty="0" err="1">
                <a:effectLst/>
                <a:ea typeface="Times New Roman" panose="02020603050405020304" pitchFamily="18" charset="0"/>
              </a:rPr>
              <a:t>Check_Closure_All_Triangles.sh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 $PATH_1650/SAR_SM/MSBAS/ARGENTINE/set1/</a:t>
            </a:r>
            <a:r>
              <a:rPr lang="en-LU" sz="1400" dirty="0">
                <a:solidFill>
                  <a:srgbClr val="00B050"/>
                </a:solidFill>
                <a:effectLst/>
              </a:rPr>
              <a:t>_Triangles/</a:t>
            </a: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List_Triangles_2022-2023-no2020.txt  </a:t>
            </a:r>
            <a:r>
              <a:rPr lang="en-US" sz="1400" b="1" i="1" dirty="0">
                <a:ea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$PATH_3601</a:t>
            </a:r>
            <a:r>
              <a:rPr lang="en-LU" sz="1400" dirty="0">
                <a:solidFill>
                  <a:srgbClr val="00B050"/>
                </a:solidFill>
              </a:rPr>
              <a:t>/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SAR_MASSPROCESS/S1/ARG_DOMU_LAGUNA_A_18_SAMPLE/SMNoCrop_SM20180512_Zoom1_ML4/Geocoded/DefoInterpolx2Detrend $PATH_1650/</a:t>
            </a:r>
            <a:r>
              <a:rPr lang="en-US" sz="1400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kml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/ARGENTINA/</a:t>
            </a:r>
            <a:r>
              <a:rPr lang="en-US" sz="1400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LagunaDelMaule_TestPhaseClosure.kml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 0.9</a:t>
            </a:r>
            <a:br>
              <a:rPr lang="en-US" sz="8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</a:br>
            <a:b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</a:b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     </a:t>
            </a: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lists </a:t>
            </a:r>
            <a:r>
              <a:rPr lang="en-LU" sz="1400" dirty="0">
                <a:solidFill>
                  <a:srgbClr val="00B050"/>
                </a:solidFill>
              </a:rPr>
              <a:t>$PATH_3601/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SAR_MASSPROCESS/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SAT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TRK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REGION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_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ML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/Geocoded/_</a:t>
            </a:r>
            <a:r>
              <a:rPr lang="en-US" sz="1400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CheckTriangles.txt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r>
              <a:rPr lang="en-US" sz="1400" i="1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Good_Closure.txt</a:t>
            </a:r>
            <a:b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    and  </a:t>
            </a:r>
            <a:r>
              <a:rPr lang="en-LU" sz="1400" dirty="0">
                <a:solidFill>
                  <a:srgbClr val="00B050"/>
                </a:solidFill>
              </a:rPr>
              <a:t>$PATH_3601/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SAR_MASSPROCESS/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SAT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TRK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REGION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_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ML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/Geocoded/_</a:t>
            </a:r>
            <a:r>
              <a:rPr lang="en-US" sz="1400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CheckTriangles.txt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r>
              <a:rPr lang="en-US" sz="1400" i="1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Wrong_Closure.txt</a:t>
            </a: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b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400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    and  </a:t>
            </a:r>
            <a:r>
              <a:rPr lang="en-LU" sz="1400" dirty="0">
                <a:solidFill>
                  <a:srgbClr val="00B050"/>
                </a:solidFill>
              </a:rPr>
              <a:t>$PATH_3601/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SAR_MASSPROCESS/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SAT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TRK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REGION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_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ML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/Geocoded/_</a:t>
            </a:r>
            <a:r>
              <a:rPr lang="en-US" sz="1400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CheckTriangles.txt</a:t>
            </a:r>
            <a:r>
              <a:rPr lang="en-US" sz="1400" dirty="0">
                <a:solidFill>
                  <a:srgbClr val="4472C4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400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r>
              <a:rPr lang="en-US" sz="1400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Pairs_To_Clean_From_WrongClosure_NotIn_GoodClosure.txt</a:t>
            </a:r>
            <a:r>
              <a:rPr lang="en-US" sz="1400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b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400" i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US" sz="1400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(and ignore the triangles for which there is no pair directories in </a:t>
            </a:r>
            <a:r>
              <a:rPr lang="en-US" sz="1400" dirty="0">
                <a:solidFill>
                  <a:srgbClr val="00B05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SAR_MASSPROCESS</a:t>
            </a:r>
            <a:r>
              <a:rPr lang="en-US" sz="1400" dirty="0"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4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dirty="0">
                <a:effectLst/>
                <a:ea typeface="Times New Roman" panose="02020603050405020304" pitchFamily="18" charset="0"/>
              </a:rPr>
              <a:t> Wrong pairs in </a:t>
            </a:r>
            <a:r>
              <a:rPr lang="en-US" sz="1400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r>
              <a:rPr lang="en-US" sz="1400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Pairs_To_Clean_From_WrongClosure_NotIn_GoodClosure.txt</a:t>
            </a:r>
            <a:r>
              <a:rPr lang="en-US" sz="1400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can be rejected from MSBAS by running </a:t>
            </a:r>
            <a:br>
              <a:rPr lang="en-US" sz="1400" dirty="0">
                <a:effectLst/>
                <a:ea typeface="Times New Roman" panose="02020603050405020304" pitchFamily="18" charset="0"/>
              </a:rPr>
            </a:br>
            <a:r>
              <a:rPr lang="en-US" sz="1400" b="1" i="1" dirty="0" err="1">
                <a:effectLst/>
                <a:ea typeface="Times New Roman" panose="02020603050405020304" pitchFamily="18" charset="0"/>
              </a:rPr>
              <a:t>Remove_Pairs_From_BaselineOptimisation.sh</a:t>
            </a:r>
            <a:r>
              <a:rPr lang="en-US" sz="1400" b="1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$PATH_3602/MSBAS/_Argentina_S1_20m_450days/DefoInterpolx2Detrend1 </a:t>
            </a:r>
            <a:r>
              <a:rPr lang="en-LU" sz="1400" dirty="0">
                <a:solidFill>
                  <a:srgbClr val="00B050"/>
                </a:solidFill>
              </a:rPr>
              <a:t>$PATH_3601/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SAR_MASSPROCESS/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SAT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TRK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REGION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_</a:t>
            </a:r>
            <a:r>
              <a:rPr lang="en-US" sz="1400" i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ML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/Geocoded/_</a:t>
            </a:r>
            <a:r>
              <a:rPr lang="en-US" sz="1400" dirty="0" err="1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CheckTriangles.txt</a:t>
            </a:r>
            <a:r>
              <a:rPr lang="en-US" sz="1400" dirty="0">
                <a:solidFill>
                  <a:srgbClr val="4472C4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400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r>
              <a:rPr lang="en-US" sz="1400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Pairs_To_Clean_From_WrongClosure_NotIn_GoodClosure.tx</a:t>
            </a:r>
            <a:r>
              <a:rPr lang="en-US" sz="1400" b="1" dirty="0" err="1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400" b="1" dirty="0">
                <a:solidFill>
                  <a:srgbClr val="4472C4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1400" b="1" dirty="0"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400" dirty="0"/>
              <a:t>Do the same for </a:t>
            </a:r>
            <a:r>
              <a:rPr lang="en-US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DefoInterpolx2Detrend2</a:t>
            </a:r>
            <a:r>
              <a:rPr lang="en-LU" sz="1400" dirty="0"/>
              <a:t> if required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400" dirty="0"/>
              <a:t>Run again </a:t>
            </a:r>
            <a:r>
              <a:rPr lang="en-LU" sz="1400" b="1" i="1" dirty="0"/>
              <a:t>MSBAS.sh </a:t>
            </a:r>
            <a:r>
              <a:rPr lang="en-LU" sz="1400" dirty="0"/>
              <a:t> after having renamed the  </a:t>
            </a:r>
            <a:r>
              <a:rPr lang="en-LU" sz="1400" dirty="0">
                <a:solidFill>
                  <a:srgbClr val="0070C0"/>
                </a:solidFill>
              </a:rPr>
              <a:t>DefoInterpolx2Detrend</a:t>
            </a:r>
            <a:r>
              <a:rPr lang="en-LU" sz="1400" i="1" dirty="0">
                <a:solidFill>
                  <a:srgbClr val="00B050"/>
                </a:solidFill>
              </a:rPr>
              <a:t>i</a:t>
            </a:r>
            <a:r>
              <a:rPr lang="en-LU" sz="1400" dirty="0">
                <a:solidFill>
                  <a:srgbClr val="0070C0"/>
                </a:solidFill>
              </a:rPr>
              <a:t>_O</a:t>
            </a:r>
            <a:r>
              <a:rPr lang="en-GB" sz="1400" dirty="0">
                <a:solidFill>
                  <a:srgbClr val="0070C0"/>
                </a:solidFill>
              </a:rPr>
              <a:t>p</a:t>
            </a:r>
            <a:r>
              <a:rPr lang="en-LU" sz="1400" dirty="0">
                <a:solidFill>
                  <a:srgbClr val="0070C0"/>
                </a:solidFill>
              </a:rPr>
              <a:t>timized__Pairs_To_</a:t>
            </a:r>
            <a:r>
              <a:rPr lang="en-LU" sz="1400" i="1" dirty="0">
                <a:solidFill>
                  <a:srgbClr val="00B050"/>
                </a:solidFill>
              </a:rPr>
              <a:t>CleanPFrom….</a:t>
            </a:r>
            <a:r>
              <a:rPr lang="en-LU" sz="1400" dirty="0">
                <a:solidFill>
                  <a:srgbClr val="0070C0"/>
                </a:solidFill>
              </a:rPr>
              <a:t>.txt  </a:t>
            </a:r>
            <a:r>
              <a:rPr lang="en-LU" sz="1400" dirty="0"/>
              <a:t>as </a:t>
            </a:r>
            <a:r>
              <a:rPr lang="en-LU" sz="1400" dirty="0">
                <a:solidFill>
                  <a:srgbClr val="0070C0"/>
                </a:solidFill>
              </a:rPr>
              <a:t>DefoInterpolx2Derend</a:t>
            </a:r>
            <a:r>
              <a:rPr lang="en-LU" sz="1400" i="1" dirty="0">
                <a:solidFill>
                  <a:srgbClr val="00B050"/>
                </a:solidFill>
              </a:rPr>
              <a:t>i</a:t>
            </a:r>
            <a:r>
              <a:rPr lang="en-LU" sz="1400" dirty="0">
                <a:solidFill>
                  <a:srgbClr val="0070C0"/>
                </a:solidFill>
              </a:rPr>
              <a:t>.txt</a:t>
            </a:r>
          </a:p>
        </p:txBody>
      </p:sp>
    </p:spTree>
    <p:extLst>
      <p:ext uri="{BB962C8B-B14F-4D97-AF65-F5344CB8AC3E}">
        <p14:creationId xmlns:p14="http://schemas.microsoft.com/office/powerpoint/2010/main" val="70698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Exercise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216827" y="1118886"/>
            <a:ext cx="437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Simply restrict pair selection to Max 3 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8463-3586-5286-89C3-525EF0549FF4}"/>
              </a:ext>
            </a:extLst>
          </p:cNvPr>
          <p:cNvSpPr txBox="1"/>
          <p:nvPr/>
        </p:nvSpPr>
        <p:spPr>
          <a:xfrm>
            <a:off x="1183761" y="2444208"/>
            <a:ext cx="98403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To restrict the computation of MSBAS to images taken max 3 times as Master and 3 times as Slave, run these scripts (see manual or scripts):</a:t>
            </a:r>
          </a:p>
          <a:p>
            <a:pPr marL="742950" lvl="1" indent="-285750">
              <a:spcAft>
                <a:spcPts val="600"/>
              </a:spcAft>
              <a:buFontTx/>
              <a:buChar char="-"/>
            </a:pPr>
            <a:r>
              <a:rPr lang="nl-BE" sz="1600" b="1" i="1" dirty="0"/>
              <a:t>Extract_Baselines_3.sh</a:t>
            </a:r>
          </a:p>
          <a:p>
            <a:pPr marL="742950" lvl="1" indent="-285750">
              <a:spcAft>
                <a:spcPts val="600"/>
              </a:spcAft>
              <a:buFontTx/>
              <a:buChar char="-"/>
            </a:pPr>
            <a:r>
              <a:rPr lang="en-GB" sz="1600" b="1" i="1" dirty="0"/>
              <a:t>Keep_Pairs_From_Extract_Baseline_3.sh</a:t>
            </a:r>
            <a:r>
              <a:rPr lang="en-LU" sz="16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98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34180</TotalTime>
  <Words>1323</Words>
  <Application>Microsoft Macintosh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 Unicode MS</vt:lpstr>
      <vt:lpstr>Arial</vt:lpstr>
      <vt:lpstr>Calibri</vt:lpstr>
      <vt:lpstr>Calibri Light</vt:lpstr>
      <vt:lpstr>Helvetica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 N</dc:creator>
  <cp:lastModifiedBy>Nicolas D'OREYE</cp:lastModifiedBy>
  <cp:revision>267</cp:revision>
  <dcterms:created xsi:type="dcterms:W3CDTF">2023-04-11T08:24:52Z</dcterms:created>
  <dcterms:modified xsi:type="dcterms:W3CDTF">2024-05-23T07:15:19Z</dcterms:modified>
</cp:coreProperties>
</file>